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85" r:id="rId5"/>
    <p:sldId id="288" r:id="rId6"/>
    <p:sldId id="289" r:id="rId7"/>
    <p:sldId id="286" r:id="rId8"/>
    <p:sldId id="290" r:id="rId9"/>
  </p:sldIdLst>
  <p:sldSz cx="12192000" cy="6858000"/>
  <p:notesSz cx="6797675" cy="9926638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03" autoAdjust="0"/>
  </p:normalViewPr>
  <p:slideViewPr>
    <p:cSldViewPr snapToGrid="0">
      <p:cViewPr varScale="1">
        <p:scale>
          <a:sx n="98" d="100"/>
          <a:sy n="98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7196F-6800-4F3B-A699-197F1FAC408C}" type="datetimeFigureOut">
              <a:rPr lang="en-IL" smtClean="0"/>
              <a:t>03/20/2022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51742-EAF4-4322-8D5D-546F3CDCBA9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398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1742-EAF4-4322-8D5D-546F3CDCBA9C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279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1742-EAF4-4322-8D5D-546F3CDCBA9C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3897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1742-EAF4-4322-8D5D-546F3CDCBA9C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909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1742-EAF4-4322-8D5D-546F3CDCBA9C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56405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1742-EAF4-4322-8D5D-546F3CDCBA9C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6224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0B9B-DFFE-4FC1-9315-E74C2846E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A5757-4CFF-4FD7-A27A-9D7D9F527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B2B0D-9B7F-445D-9211-C80921C3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1F77-5847-4401-BF45-878A09640D4E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7AAEC-D4A5-4DCD-9613-EE50737B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5F736-D64F-454D-80DB-3B5488EE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420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E1C6-D81F-41BB-ABED-D881B0A0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30CC0-F2AD-4438-B982-8D4F0766D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F8F3-B0FC-4BDA-8A05-FBAAAD23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179E-BEB7-4E89-9CF6-C76EECD8CA32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5D19E-6EB2-4538-AB83-E2AA537C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06C41-772E-4CB9-B28E-77F2E528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415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B8CBC-8319-49DC-9581-5088AA62B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CCA29-0195-4B0A-B249-FDBCFE825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D6FE-C340-4FC9-AC72-8BD5FEBD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31C-3E7A-4CB4-831A-358A8620D686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1759F-20AE-468F-B39B-2B5FC81C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53362-ACA3-4A05-8BAA-B81571D5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506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A68A-969C-4BCA-8BE8-1706C25C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3AD3-1C69-4D02-AB74-E4A9DA015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1B21-9383-4B22-B2F5-8B657819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4A0-36B8-4194-9A00-3D41AFA536CD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072E1-BCE1-4776-8E7B-C6987395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682D8-6533-4323-8A69-2CD95A0C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9460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0A14-4A45-4344-97E6-4378F6B8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5D4BE-2C2E-45F9-B38D-EBDDDE3C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CBD1C-ADE5-4378-873D-63C54025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40A4-2354-481E-8AD4-78CEFF573AD1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6321-8839-4A28-AC77-7D628915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D407F-1F9F-4F7E-9E71-DF7D1CDA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1075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E8FA-76AF-46C7-8C68-C69B3523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74535-DD30-4E73-8381-8F68F9358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66CE3-4E2A-4E0E-A53B-CCD93174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3293E-66D3-46FA-A0E1-974F3CEA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0866-8787-46B5-8896-A9D2FDB0B89B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B49A3-2365-4FED-86BF-D8D196E5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B1E02-CEA5-42BB-AE70-B20732FE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109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1394-E861-4A90-A0A8-08369D3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97461-AFD2-46E9-8558-675A7D5D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CEDED-596F-466F-80EE-668D8FC59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172DE-FB57-41B3-AF4A-1425AD072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0A490-0FDA-4921-93A4-DEAE850D6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67C106-EFD6-4C27-974E-C7DFC38A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0B76-95F7-4311-90E0-341B5DF72542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BE8086-7D22-4283-8313-F177E653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931BB-76B4-4754-B28E-88EC5EBE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848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5746-F664-4EFF-B068-2602FA66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E67A3-EF73-477F-BBF3-4EF5D19E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B6CC-5FCF-4AA1-BDDE-C4A3EB7A6590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3C54B-3989-465C-841C-E45F9AA2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8C112-DB35-4F88-B841-6D1B900B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460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F6277-10E9-447E-ADB1-BE31CE53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445D-AC04-46CD-AD84-3646DB896E1C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C9B11-7CE2-4FE8-B5FA-5E8BD41A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B2C40-EBA6-4763-8441-3B9D65D3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84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FFC0-691F-417D-B852-3844E12D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A9CD8-D4DF-4CF5-93F8-C69F2F53B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B9FF5-0099-4948-BCAC-EDCCF462F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D3D09-A838-422E-B289-08020309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A0E-9D47-4ADC-8CC9-79E48E4F36AE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3A445-EE1C-4636-ACF4-C63D215C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A45FE-B76D-4F0D-8785-743FA702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388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5796-4B22-4185-B866-7F313ED9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76E45-3FB3-427D-80EF-A94B6A909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97BDC-3F66-485D-8C05-675E7803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0C172-7206-4B53-AE0B-1A213404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EDA2-FB9A-42BC-BA85-6C1BCE61E409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6A392-F14C-4D69-8D67-F4F6AC63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9E017-2872-4DB3-A9EC-E19876DD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1787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F5ABD8-2B27-46F5-9E6D-9884F74F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A8829-947F-490F-ACC9-6FE1FC42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B5903-EC01-4C75-888C-DFEEBD85D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CE8D-F0C6-4DCF-A8DD-06A0A9CB569A}" type="datetime8">
              <a:rPr lang="en-IL" smtClean="0"/>
              <a:t>03/20/2022 14:55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C4570-0657-4658-A4C8-FD070F859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D6357-2F5B-40B7-B105-91D3D3FAD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CE28-C20D-4F7B-AEC3-0D43C5636D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1693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scholar.google.com/citations?user=1Z1uD2IAAAAJ&amp;hl=en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hyperlink" Target="https://scholar.google.co.kr/citations?user=nFTR_6IAAAAJ&amp;hl=en" TargetMode="External"/><Relationship Id="rId4" Type="http://schemas.openxmlformats.org/officeDocument/2006/relationships/hyperlink" Target="https://scholar.google.com/citations?user=vqLnxtEAAAAJ&amp;hl=e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scholar.google.com/citations?hl=en&amp;user=1BCiwI8AAAAJ&amp;view_op=list_works&amp;sortby=pubdate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s://scholar.google.com/citations?user=8ZV2P_0AAAAJ&amp;hl=en" TargetMode="External"/><Relationship Id="rId4" Type="http://schemas.openxmlformats.org/officeDocument/2006/relationships/hyperlink" Target="https://scholar.google.se/citations?user=txPZAq0AAAAJ&amp;hl=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scholar.google.com/citations?user=zD8OuJgAAAAJ&amp;hl=en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hyperlink" Target="https://scholar.google.com/citations?hl=en&amp;user=cyKDP_MAAAAJ&amp;view_op=list_works&amp;sortby=pubdate" TargetMode="External"/><Relationship Id="rId4" Type="http://schemas.openxmlformats.org/officeDocument/2006/relationships/hyperlink" Target="https://scholar.google.com/citations?user=xqFh1EIAAAAJ&amp;hl=e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scholar.google.com.au/citations?hl=en&amp;user=EQjEzQsAAAAJ&amp;view_op=list_works&amp;sortby=pubdate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hyperlink" Target="https://scholar.google.com/citations?user=FF_ow-4AAAAJ&amp;hl=en" TargetMode="External"/><Relationship Id="rId4" Type="http://schemas.openxmlformats.org/officeDocument/2006/relationships/hyperlink" Target="https://scholar.google.com/citations?user=mUYaPTMAAAAJ&amp;hl=e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scholar.google.com/citations?hl=en&amp;user=ernSHCnaRbAC&amp;view_op=list_works&amp;sortby=pubdate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hyperlink" Target="https://scholar.google.com/citations?user=trT88uQAAAAJ&amp;hl=en" TargetMode="External"/><Relationship Id="rId4" Type="http://schemas.openxmlformats.org/officeDocument/2006/relationships/hyperlink" Target="https://scholar.google.com/citations?hl=en&amp;user=IUHWtQ0AAAAJ&amp;view_op=list_works&amp;sortby=pubda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643F8A61-84A8-4CB1-9FE7-F142E403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1</a:t>
            </a:fld>
            <a:endParaRPr lang="en-IL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C7ABE2B5-A45C-44B8-A539-4FEB9BA6C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87531"/>
              </p:ext>
            </p:extLst>
          </p:nvPr>
        </p:nvGraphicFramePr>
        <p:xfrm>
          <a:off x="31532" y="707217"/>
          <a:ext cx="12107917" cy="5729034"/>
        </p:xfrm>
        <a:graphic>
          <a:graphicData uri="http://schemas.openxmlformats.org/drawingml/2006/table">
            <a:tbl>
              <a:tblPr firstRow="1" firstCol="1" bandRow="1"/>
              <a:tblGrid>
                <a:gridCol w="1690501">
                  <a:extLst>
                    <a:ext uri="{9D8B030D-6E8A-4147-A177-3AD203B41FA5}">
                      <a16:colId xmlns:a16="http://schemas.microsoft.com/office/drawing/2014/main" val="3470612588"/>
                    </a:ext>
                  </a:extLst>
                </a:gridCol>
                <a:gridCol w="3322003">
                  <a:extLst>
                    <a:ext uri="{9D8B030D-6E8A-4147-A177-3AD203B41FA5}">
                      <a16:colId xmlns:a16="http://schemas.microsoft.com/office/drawing/2014/main" val="1657326964"/>
                    </a:ext>
                  </a:extLst>
                </a:gridCol>
                <a:gridCol w="899565">
                  <a:extLst>
                    <a:ext uri="{9D8B030D-6E8A-4147-A177-3AD203B41FA5}">
                      <a16:colId xmlns:a16="http://schemas.microsoft.com/office/drawing/2014/main" val="3809805166"/>
                    </a:ext>
                  </a:extLst>
                </a:gridCol>
                <a:gridCol w="1150883">
                  <a:extLst>
                    <a:ext uri="{9D8B030D-6E8A-4147-A177-3AD203B41FA5}">
                      <a16:colId xmlns:a16="http://schemas.microsoft.com/office/drawing/2014/main" val="3200347471"/>
                    </a:ext>
                  </a:extLst>
                </a:gridCol>
                <a:gridCol w="5044965">
                  <a:extLst>
                    <a:ext uri="{9D8B030D-6E8A-4147-A177-3AD203B41FA5}">
                      <a16:colId xmlns:a16="http://schemas.microsoft.com/office/drawing/2014/main" val="94985797"/>
                    </a:ext>
                  </a:extLst>
                </a:gridCol>
              </a:tblGrid>
              <a:tr h="862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SEHM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as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first priority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SEHM as second priority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 background and lines and comments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5719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Aleksandra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Baron-</a:t>
                      </a:r>
                      <a:r>
                        <a:rPr lang="en-IL" sz="16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Wiechec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Materials Science and Engineering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Surface engineering and corrosion laboratory.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49757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Peng Xu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Chemical Engineering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Metabolic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ngineering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ynthetic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iology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b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iochemical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ngineering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ystems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iology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c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omputational model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e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ngineering the chemistry (the mass flow) and the information flow inside cells to reprogram cellular functions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589957"/>
                  </a:ext>
                </a:extLst>
              </a:tr>
              <a:tr h="3494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Sehoon</a:t>
                      </a: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 Park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I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rganocatalysis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organometallic chemistry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olefin polymerization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6144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F68694-6CFE-4D1B-B842-1D05DB01A117}"/>
              </a:ext>
            </a:extLst>
          </p:cNvPr>
          <p:cNvSpPr txBox="1"/>
          <p:nvPr/>
        </p:nvSpPr>
        <p:spPr>
          <a:xfrm>
            <a:off x="3751626" y="136525"/>
            <a:ext cx="51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GTIIT Researchers affiliated with SEHM</a:t>
            </a:r>
            <a:endParaRPr lang="en-IL" sz="24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81E25F3-12F3-402F-B90D-26956E79CB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r="21059"/>
          <a:stretch/>
        </p:blipFill>
        <p:spPr>
          <a:xfrm>
            <a:off x="551797" y="1908872"/>
            <a:ext cx="709446" cy="1031396"/>
          </a:xfrm>
          <a:prstGeom prst="rect">
            <a:avLst/>
          </a:prstGeom>
        </p:spPr>
      </p:pic>
      <p:pic>
        <p:nvPicPr>
          <p:cNvPr id="8" name="Picture 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41C2679-8F35-496F-B7E8-D2BFB668E6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2" r="11843" b="1207"/>
          <a:stretch/>
        </p:blipFill>
        <p:spPr>
          <a:xfrm>
            <a:off x="551795" y="3682718"/>
            <a:ext cx="709447" cy="918410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30F365A-DC00-4548-A127-5E2FB30E92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r="13842"/>
          <a:stretch/>
        </p:blipFill>
        <p:spPr>
          <a:xfrm>
            <a:off x="551795" y="5054140"/>
            <a:ext cx="731630" cy="10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7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643F8A61-84A8-4CB1-9FE7-F142E403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2</a:t>
            </a:fld>
            <a:endParaRPr lang="en-IL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C7ABE2B5-A45C-44B8-A539-4FEB9BA6C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14883"/>
              </p:ext>
            </p:extLst>
          </p:nvPr>
        </p:nvGraphicFramePr>
        <p:xfrm>
          <a:off x="0" y="598190"/>
          <a:ext cx="12192000" cy="5729035"/>
        </p:xfrm>
        <a:graphic>
          <a:graphicData uri="http://schemas.openxmlformats.org/drawingml/2006/table">
            <a:tbl>
              <a:tblPr firstRow="1" firstCol="1" bandRow="1"/>
              <a:tblGrid>
                <a:gridCol w="1690501">
                  <a:extLst>
                    <a:ext uri="{9D8B030D-6E8A-4147-A177-3AD203B41FA5}">
                      <a16:colId xmlns:a16="http://schemas.microsoft.com/office/drawing/2014/main" val="3470612588"/>
                    </a:ext>
                  </a:extLst>
                </a:gridCol>
                <a:gridCol w="1483570">
                  <a:extLst>
                    <a:ext uri="{9D8B030D-6E8A-4147-A177-3AD203B41FA5}">
                      <a16:colId xmlns:a16="http://schemas.microsoft.com/office/drawing/2014/main" val="1657326964"/>
                    </a:ext>
                  </a:extLst>
                </a:gridCol>
                <a:gridCol w="1051088">
                  <a:extLst>
                    <a:ext uri="{9D8B030D-6E8A-4147-A177-3AD203B41FA5}">
                      <a16:colId xmlns:a16="http://schemas.microsoft.com/office/drawing/2014/main" val="3809805166"/>
                    </a:ext>
                  </a:extLst>
                </a:gridCol>
                <a:gridCol w="1324303">
                  <a:extLst>
                    <a:ext uri="{9D8B030D-6E8A-4147-A177-3AD203B41FA5}">
                      <a16:colId xmlns:a16="http://schemas.microsoft.com/office/drawing/2014/main" val="3200347471"/>
                    </a:ext>
                  </a:extLst>
                </a:gridCol>
                <a:gridCol w="6642538">
                  <a:extLst>
                    <a:ext uri="{9D8B030D-6E8A-4147-A177-3AD203B41FA5}">
                      <a16:colId xmlns:a16="http://schemas.microsoft.com/office/drawing/2014/main" val="94985797"/>
                    </a:ext>
                  </a:extLst>
                </a:gridCol>
              </a:tblGrid>
              <a:tr h="862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SEHM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as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first priority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SEHM as second priority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 background and lines and comments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57191"/>
                  </a:ext>
                </a:extLst>
              </a:tr>
              <a:tr h="5523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Damiano </a:t>
                      </a:r>
                      <a:r>
                        <a:rPr lang="en-IL" sz="16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Padovani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Mechanical Engineering (Robotics)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Fluid power, mechatronics, soft robotics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67099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Khadga</a:t>
                      </a: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 Jung Karki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Physics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  X</a:t>
                      </a: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Functional nonlinear spectroscopy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 p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hase modulation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f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luorescence and photocurrent detected two-dimensional spectroscopy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oherent excitations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emiconductors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uperconductors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293293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Xinpeng</a:t>
                      </a: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 Xu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Physics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   X</a:t>
                      </a: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Soft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atter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hysics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b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iological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hysics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a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ctive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atter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ell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echanics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olloidal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uspensions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p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olymer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olutions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p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olymer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w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etting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ynamics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1221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F68694-6CFE-4D1B-B842-1D05DB01A117}"/>
              </a:ext>
            </a:extLst>
          </p:cNvPr>
          <p:cNvSpPr txBox="1"/>
          <p:nvPr/>
        </p:nvSpPr>
        <p:spPr>
          <a:xfrm>
            <a:off x="3751626" y="136525"/>
            <a:ext cx="51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GTIIT Researchers affiliated with SEHM</a:t>
            </a:r>
            <a:endParaRPr lang="en-IL" sz="24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D5844CDD-3B14-44FD-99A8-8F86C9B5B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3" y="1590620"/>
            <a:ext cx="947627" cy="947627"/>
          </a:xfrm>
          <a:prstGeom prst="rect">
            <a:avLst/>
          </a:prstGeom>
        </p:spPr>
      </p:pic>
      <p:pic>
        <p:nvPicPr>
          <p:cNvPr id="9" name="Picture 8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C6FB48B2-43F9-4C05-BB34-3071742DFF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12644"/>
          <a:stretch/>
        </p:blipFill>
        <p:spPr>
          <a:xfrm>
            <a:off x="568488" y="3271345"/>
            <a:ext cx="678043" cy="947627"/>
          </a:xfrm>
          <a:prstGeom prst="rect">
            <a:avLst/>
          </a:prstGeom>
        </p:spPr>
      </p:pic>
      <p:pic>
        <p:nvPicPr>
          <p:cNvPr id="11" name="Picture 10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A822221-7592-4978-A20A-290C104616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r="20810" b="22615"/>
          <a:stretch/>
        </p:blipFill>
        <p:spPr>
          <a:xfrm>
            <a:off x="369368" y="4952070"/>
            <a:ext cx="913053" cy="109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643F8A61-84A8-4CB1-9FE7-F142E403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3</a:t>
            </a:fld>
            <a:endParaRPr lang="en-IL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C7ABE2B5-A45C-44B8-A539-4FEB9BA6C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74752"/>
              </p:ext>
            </p:extLst>
          </p:nvPr>
        </p:nvGraphicFramePr>
        <p:xfrm>
          <a:off x="0" y="598190"/>
          <a:ext cx="12202510" cy="5666886"/>
        </p:xfrm>
        <a:graphic>
          <a:graphicData uri="http://schemas.openxmlformats.org/drawingml/2006/table">
            <a:tbl>
              <a:tblPr firstRow="1" firstCol="1" bandRow="1"/>
              <a:tblGrid>
                <a:gridCol w="1690501">
                  <a:extLst>
                    <a:ext uri="{9D8B030D-6E8A-4147-A177-3AD203B41FA5}">
                      <a16:colId xmlns:a16="http://schemas.microsoft.com/office/drawing/2014/main" val="3470612588"/>
                    </a:ext>
                  </a:extLst>
                </a:gridCol>
                <a:gridCol w="3260769">
                  <a:extLst>
                    <a:ext uri="{9D8B030D-6E8A-4147-A177-3AD203B41FA5}">
                      <a16:colId xmlns:a16="http://schemas.microsoft.com/office/drawing/2014/main" val="1657326964"/>
                    </a:ext>
                  </a:extLst>
                </a:gridCol>
                <a:gridCol w="1051088">
                  <a:extLst>
                    <a:ext uri="{9D8B030D-6E8A-4147-A177-3AD203B41FA5}">
                      <a16:colId xmlns:a16="http://schemas.microsoft.com/office/drawing/2014/main" val="3809805166"/>
                    </a:ext>
                  </a:extLst>
                </a:gridCol>
                <a:gridCol w="1324303">
                  <a:extLst>
                    <a:ext uri="{9D8B030D-6E8A-4147-A177-3AD203B41FA5}">
                      <a16:colId xmlns:a16="http://schemas.microsoft.com/office/drawing/2014/main" val="3200347471"/>
                    </a:ext>
                  </a:extLst>
                </a:gridCol>
                <a:gridCol w="4875849">
                  <a:extLst>
                    <a:ext uri="{9D8B030D-6E8A-4147-A177-3AD203B41FA5}">
                      <a16:colId xmlns:a16="http://schemas.microsoft.com/office/drawing/2014/main" val="94985797"/>
                    </a:ext>
                  </a:extLst>
                </a:gridCol>
              </a:tblGrid>
              <a:tr h="862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SEHM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as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first priority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SEHM as second priority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 background and lines and comments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57191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Bin Li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Mechanical Engineering (Robotics)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Surface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echanics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echanics of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oft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aterials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echanics of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hin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tructures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f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racture of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eterogeneous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aterials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echanics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odel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 of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ontractile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icrotissues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computational mechanics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840110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C</a:t>
                      </a:r>
                      <a:r>
                        <a:rPr lang="en-IL" sz="16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heng</a:t>
                      </a: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 Li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Mechanical Engineering (Robotics)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Multiphase flow: particle laden flows, particle-turbulence interaction, droplet/bubble fragmentation under turbulence, sprays, aerosol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Development and application of advanced flow diagnostic tools for multidisciplinary research: digital inline holography, tomographic holography, holographic microscopy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Field-scale particle and flow measurement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680675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Youhua</a:t>
                      </a: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 Jiang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Mechanical Engineering (Robotics)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Interfacial Phenomena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Thermal-Fluids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Microfluidics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Surface Engineering</a:t>
                      </a:r>
                      <a:r>
                        <a:rPr lang="en-IL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5926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F68694-6CFE-4D1B-B842-1D05DB01A117}"/>
              </a:ext>
            </a:extLst>
          </p:cNvPr>
          <p:cNvSpPr txBox="1"/>
          <p:nvPr/>
        </p:nvSpPr>
        <p:spPr>
          <a:xfrm>
            <a:off x="3751626" y="136525"/>
            <a:ext cx="51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GTIIT Researchers affiliated with SEHM</a:t>
            </a:r>
            <a:endParaRPr lang="en-IL" sz="24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A picture containing person, indoor, young, child&#10;&#10;Description automatically generated">
            <a:extLst>
              <a:ext uri="{FF2B5EF4-FFF2-40B4-BE49-F238E27FC236}">
                <a16:creationId xmlns:a16="http://schemas.microsoft.com/office/drawing/2014/main" id="{F8A3A811-01B2-40F8-A69F-AFFC449F0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9" y="1547333"/>
            <a:ext cx="957072" cy="957072"/>
          </a:xfrm>
          <a:prstGeom prst="rect">
            <a:avLst/>
          </a:prstGeom>
        </p:spPr>
      </p:pic>
      <p:pic>
        <p:nvPicPr>
          <p:cNvPr id="10" name="Picture 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D509031-505C-4C72-A3B7-A924F7D5F9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11533"/>
          <a:stretch/>
        </p:blipFill>
        <p:spPr>
          <a:xfrm>
            <a:off x="446376" y="2981836"/>
            <a:ext cx="783336" cy="1005166"/>
          </a:xfrm>
          <a:prstGeom prst="rect">
            <a:avLst/>
          </a:prstGeom>
        </p:spPr>
      </p:pic>
      <p:pic>
        <p:nvPicPr>
          <p:cNvPr id="13" name="Picture 1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5F2A80D-66E7-4964-BD5C-BD48A33EB6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r="19375" b="7172"/>
          <a:stretch/>
        </p:blipFill>
        <p:spPr>
          <a:xfrm>
            <a:off x="457204" y="4843840"/>
            <a:ext cx="783337" cy="11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1CB0DC9C-C4C8-4656-8C23-DCF329B1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4</a:t>
            </a:fld>
            <a:endParaRPr lang="en-IL"/>
          </a:p>
        </p:txBody>
      </p:sp>
      <p:graphicFrame>
        <p:nvGraphicFramePr>
          <p:cNvPr id="10" name="טבלה 9">
            <a:extLst>
              <a:ext uri="{FF2B5EF4-FFF2-40B4-BE49-F238E27FC236}">
                <a16:creationId xmlns:a16="http://schemas.microsoft.com/office/drawing/2014/main" id="{DD1609A0-7A08-4B6E-A70C-54ADE9BAF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29528"/>
              </p:ext>
            </p:extLst>
          </p:nvPr>
        </p:nvGraphicFramePr>
        <p:xfrm>
          <a:off x="0" y="945826"/>
          <a:ext cx="12170979" cy="5182831"/>
        </p:xfrm>
        <a:graphic>
          <a:graphicData uri="http://schemas.openxmlformats.org/drawingml/2006/table">
            <a:tbl>
              <a:tblPr firstRow="1" firstCol="1" bandRow="1"/>
              <a:tblGrid>
                <a:gridCol w="1690501">
                  <a:extLst>
                    <a:ext uri="{9D8B030D-6E8A-4147-A177-3AD203B41FA5}">
                      <a16:colId xmlns:a16="http://schemas.microsoft.com/office/drawing/2014/main" val="2918095248"/>
                    </a:ext>
                  </a:extLst>
                </a:gridCol>
                <a:gridCol w="3260769">
                  <a:extLst>
                    <a:ext uri="{9D8B030D-6E8A-4147-A177-3AD203B41FA5}">
                      <a16:colId xmlns:a16="http://schemas.microsoft.com/office/drawing/2014/main" val="3105794812"/>
                    </a:ext>
                  </a:extLst>
                </a:gridCol>
                <a:gridCol w="1195281">
                  <a:extLst>
                    <a:ext uri="{9D8B030D-6E8A-4147-A177-3AD203B41FA5}">
                      <a16:colId xmlns:a16="http://schemas.microsoft.com/office/drawing/2014/main" val="282442374"/>
                    </a:ext>
                  </a:extLst>
                </a:gridCol>
                <a:gridCol w="1658973">
                  <a:extLst>
                    <a:ext uri="{9D8B030D-6E8A-4147-A177-3AD203B41FA5}">
                      <a16:colId xmlns:a16="http://schemas.microsoft.com/office/drawing/2014/main" val="1590209318"/>
                    </a:ext>
                  </a:extLst>
                </a:gridCol>
                <a:gridCol w="4365455">
                  <a:extLst>
                    <a:ext uri="{9D8B030D-6E8A-4147-A177-3AD203B41FA5}">
                      <a16:colId xmlns:a16="http://schemas.microsoft.com/office/drawing/2014/main" val="1335449346"/>
                    </a:ext>
                  </a:extLst>
                </a:gridCol>
              </a:tblGrid>
              <a:tr h="257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SEHM as</a:t>
                      </a:r>
                      <a:b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first priority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SEHM as second priority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 background and lines and comments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64900"/>
                  </a:ext>
                </a:extLst>
              </a:tr>
              <a:tr h="6319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Yuanshen</a:t>
                      </a: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 Qi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Materials Science and Engineering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Nanostructured Materials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Nanowhiskers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Nanoparticles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Ferroelectric Materials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Interphase and Intergranular Boundaries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Solid State </a:t>
                      </a:r>
                      <a:r>
                        <a:rPr lang="en-IL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Dewetting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Thin Films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Electroplasticity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&amp; Electromigration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646963"/>
                  </a:ext>
                </a:extLst>
              </a:tr>
              <a:tr h="386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Zhujiang</a:t>
                      </a: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 Wang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Mechanical Engineering (Robotics)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Solid Mechanics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Lightweight Lattice Structure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Rapid Prototyping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Medical Devices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Medical Simulations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761206"/>
                  </a:ext>
                </a:extLst>
              </a:tr>
              <a:tr h="386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u="sng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Mingyi</a:t>
                      </a:r>
                      <a:r>
                        <a:rPr lang="en-US" sz="1600" u="sng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Liu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Mechanical Engineering (Robotics)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Mechatronics, Energy harvesting and renewable energy, sensors and instruments, Vibrations, dynamic and control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9697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E8E3F8-8141-4B52-AB2B-68ECEC7CBE0A}"/>
              </a:ext>
            </a:extLst>
          </p:cNvPr>
          <p:cNvSpPr txBox="1"/>
          <p:nvPr/>
        </p:nvSpPr>
        <p:spPr>
          <a:xfrm>
            <a:off x="3718375" y="324946"/>
            <a:ext cx="51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GTIIT Researchers affiliated with SEHM</a:t>
            </a:r>
            <a:endParaRPr lang="en-IL" sz="24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D74C766-B5E7-439E-BF24-AD44EC9A71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r="15261" b="8902"/>
          <a:stretch/>
        </p:blipFill>
        <p:spPr>
          <a:xfrm>
            <a:off x="457199" y="1865167"/>
            <a:ext cx="858161" cy="1067219"/>
          </a:xfrm>
          <a:prstGeom prst="rect">
            <a:avLst/>
          </a:prstGeom>
        </p:spPr>
      </p:pic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8D4FD5D-8F99-4C30-BC89-AFD176D7E2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r="15211"/>
          <a:stretch/>
        </p:blipFill>
        <p:spPr>
          <a:xfrm>
            <a:off x="446032" y="3302351"/>
            <a:ext cx="741276" cy="1067220"/>
          </a:xfrm>
          <a:prstGeom prst="rect">
            <a:avLst/>
          </a:prstGeom>
        </p:spPr>
      </p:pic>
      <p:pic>
        <p:nvPicPr>
          <p:cNvPr id="12" name="Picture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4B9ED8D9-C3EE-4F2D-8F31-F3B75AEF91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r="28794" b="28276"/>
          <a:stretch/>
        </p:blipFill>
        <p:spPr>
          <a:xfrm>
            <a:off x="359471" y="4687634"/>
            <a:ext cx="875135" cy="11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1CB0DC9C-C4C8-4656-8C23-DCF329B1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E28-C20D-4F7B-AEC3-0D43C5636DAE}" type="slidenum">
              <a:rPr lang="en-IL" smtClean="0"/>
              <a:t>5</a:t>
            </a:fld>
            <a:endParaRPr lang="en-IL"/>
          </a:p>
        </p:txBody>
      </p:sp>
      <p:graphicFrame>
        <p:nvGraphicFramePr>
          <p:cNvPr id="10" name="טבלה 9">
            <a:extLst>
              <a:ext uri="{FF2B5EF4-FFF2-40B4-BE49-F238E27FC236}">
                <a16:creationId xmlns:a16="http://schemas.microsoft.com/office/drawing/2014/main" id="{DD1609A0-7A08-4B6E-A70C-54ADE9BAF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73267"/>
              </p:ext>
            </p:extLst>
          </p:nvPr>
        </p:nvGraphicFramePr>
        <p:xfrm>
          <a:off x="0" y="945826"/>
          <a:ext cx="12202510" cy="5920055"/>
        </p:xfrm>
        <a:graphic>
          <a:graphicData uri="http://schemas.openxmlformats.org/drawingml/2006/table">
            <a:tbl>
              <a:tblPr firstRow="1" firstCol="1" bandRow="1"/>
              <a:tblGrid>
                <a:gridCol w="1690501">
                  <a:extLst>
                    <a:ext uri="{9D8B030D-6E8A-4147-A177-3AD203B41FA5}">
                      <a16:colId xmlns:a16="http://schemas.microsoft.com/office/drawing/2014/main" val="2918095248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3105794812"/>
                    </a:ext>
                  </a:extLst>
                </a:gridCol>
                <a:gridCol w="1191197">
                  <a:extLst>
                    <a:ext uri="{9D8B030D-6E8A-4147-A177-3AD203B41FA5}">
                      <a16:colId xmlns:a16="http://schemas.microsoft.com/office/drawing/2014/main" val="282442374"/>
                    </a:ext>
                  </a:extLst>
                </a:gridCol>
                <a:gridCol w="1904976">
                  <a:extLst>
                    <a:ext uri="{9D8B030D-6E8A-4147-A177-3AD203B41FA5}">
                      <a16:colId xmlns:a16="http://schemas.microsoft.com/office/drawing/2014/main" val="1590209318"/>
                    </a:ext>
                  </a:extLst>
                </a:gridCol>
                <a:gridCol w="4162096">
                  <a:extLst>
                    <a:ext uri="{9D8B030D-6E8A-4147-A177-3AD203B41FA5}">
                      <a16:colId xmlns:a16="http://schemas.microsoft.com/office/drawing/2014/main" val="1335449346"/>
                    </a:ext>
                  </a:extLst>
                </a:gridCol>
              </a:tblGrid>
              <a:tr h="257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SEHM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as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first priority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SEHM as second priority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 background and lines and comments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64900"/>
                  </a:ext>
                </a:extLst>
              </a:tr>
              <a:tr h="6295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Daniel Tan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Materials Science and Engineering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   X</a:t>
                      </a: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Nanodielectric composites and interface phenomena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 storage and electrochemical supercapacitors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Polymer film and membrane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Piezoelectric conversion materials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Microwave dielectric ceramics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53" marR="34153" marT="50930" marB="5093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449479"/>
                  </a:ext>
                </a:extLst>
              </a:tr>
              <a:tr h="6295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Yan Wang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Chemical Engineering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Soft electronics, nanomaterials,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materials design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nanofibers/wires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flexible/interface design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mechanical engineering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smart textiles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 devices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electronics skins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biomedical sensors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health monitoring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human-machine interfaces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976572"/>
                  </a:ext>
                </a:extLst>
              </a:tr>
              <a:tr h="6295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Klaus-Dieter </a:t>
                      </a:r>
                      <a:r>
                        <a:rPr lang="en-IL" sz="16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Liss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Materials Science and Engineering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Common Materials Aspects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Thermo-Mechanical Processing and Extreme Conditions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Response of Materials to External Stimulation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Novel Possibilities with Quantum Beams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53975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7435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E8E3F8-8141-4B52-AB2B-68ECEC7CBE0A}"/>
              </a:ext>
            </a:extLst>
          </p:cNvPr>
          <p:cNvSpPr txBox="1"/>
          <p:nvPr/>
        </p:nvSpPr>
        <p:spPr>
          <a:xfrm>
            <a:off x="3718375" y="324946"/>
            <a:ext cx="51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GTIIT Researchers affiliated with SEHM</a:t>
            </a:r>
            <a:endParaRPr lang="en-IL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8CD40462-2138-4325-BF7F-285DBE424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t="10682" r="17050"/>
          <a:stretch/>
        </p:blipFill>
        <p:spPr>
          <a:xfrm>
            <a:off x="457199" y="1860331"/>
            <a:ext cx="849291" cy="1072055"/>
          </a:xfrm>
          <a:prstGeom prst="rect">
            <a:avLst/>
          </a:prstGeom>
        </p:spPr>
      </p:pic>
      <p:pic>
        <p:nvPicPr>
          <p:cNvPr id="7" name="Picture 6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B4E06C2F-DACD-4932-BBD0-F5A1301C38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r="13865"/>
          <a:stretch/>
        </p:blipFill>
        <p:spPr>
          <a:xfrm>
            <a:off x="387813" y="3348001"/>
            <a:ext cx="918677" cy="1249824"/>
          </a:xfrm>
          <a:prstGeom prst="rect">
            <a:avLst/>
          </a:prstGeom>
        </p:spPr>
      </p:pic>
      <p:pic>
        <p:nvPicPr>
          <p:cNvPr id="9" name="Picture 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9AAEAD8D-E96D-44F2-B5EC-661C9C907D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11950" r="13723" b="13227"/>
          <a:stretch/>
        </p:blipFill>
        <p:spPr>
          <a:xfrm>
            <a:off x="181510" y="5094196"/>
            <a:ext cx="1313379" cy="14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4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00A84C87E3441AF9C495DA14154D9" ma:contentTypeVersion="7" ma:contentTypeDescription="Create a new document." ma:contentTypeScope="" ma:versionID="0efaa3bc758883dcc51d0e4f47bba3ab">
  <xsd:schema xmlns:xsd="http://www.w3.org/2001/XMLSchema" xmlns:xs="http://www.w3.org/2001/XMLSchema" xmlns:p="http://schemas.microsoft.com/office/2006/metadata/properties" xmlns:ns3="a5bd6522-8e4b-43ef-8948-ca212448cc4c" xmlns:ns4="843dc967-fa2a-4de7-b408-1422608f24f4" targetNamespace="http://schemas.microsoft.com/office/2006/metadata/properties" ma:root="true" ma:fieldsID="6e4c297070d9f676e4aa95d9e108e8b8" ns3:_="" ns4:_="">
    <xsd:import namespace="a5bd6522-8e4b-43ef-8948-ca212448cc4c"/>
    <xsd:import namespace="843dc967-fa2a-4de7-b408-1422608f24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d6522-8e4b-43ef-8948-ca212448c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dc967-fa2a-4de7-b408-1422608f24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1289E7-A422-4FC0-BF98-BB96E8B32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d6522-8e4b-43ef-8948-ca212448cc4c"/>
    <ds:schemaRef ds:uri="843dc967-fa2a-4de7-b408-1422608f24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D8A0BA-6627-4B95-80EF-57D421F4C7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534EFD-7D65-422C-9006-9C3D3D73B4EA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a5bd6522-8e4b-43ef-8948-ca212448cc4c"/>
    <ds:schemaRef ds:uri="http://schemas.microsoft.com/office/2006/documentManagement/types"/>
    <ds:schemaRef ds:uri="http://schemas.microsoft.com/office/infopath/2007/PartnerControls"/>
    <ds:schemaRef ds:uri="843dc967-fa2a-4de7-b408-1422608f24f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600</Words>
  <Application>Microsoft Office PowerPoint</Application>
  <PresentationFormat>Widescreen</PresentationFormat>
  <Paragraphs>151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Pinhas Bar-yoseph</dc:creator>
  <cp:lastModifiedBy>ליבוביץ ג'ני</cp:lastModifiedBy>
  <cp:revision>134</cp:revision>
  <cp:lastPrinted>2021-11-21T08:42:56Z</cp:lastPrinted>
  <dcterms:created xsi:type="dcterms:W3CDTF">2021-11-20T05:18:40Z</dcterms:created>
  <dcterms:modified xsi:type="dcterms:W3CDTF">2022-03-20T12:56:11Z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0x0101008C700A84C87E3441AF9C495DA14154D9</vt:lpwstr>
  </property>
</Properties>
</file>